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2"/>
  </p:notesMasterIdLst>
  <p:sldIdLst>
    <p:sldId id="257" r:id="rId5"/>
    <p:sldId id="271" r:id="rId6"/>
    <p:sldId id="384" r:id="rId7"/>
    <p:sldId id="308" r:id="rId8"/>
    <p:sldId id="383" r:id="rId9"/>
    <p:sldId id="385" r:id="rId10"/>
    <p:sldId id="272" r:id="rId11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AC7A"/>
    <a:srgbClr val="FDC530"/>
    <a:srgbClr val="88ADE2"/>
    <a:srgbClr val="EA5A0C"/>
    <a:srgbClr val="FBF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84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2f1c32b6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2f1c32b6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2f1c32b6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2f1c32b6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2f1c32b6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2f1c32b6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602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447618fe9e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447618fe9e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877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447618fe9e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447618fe9e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433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2f1c32b6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2f1c32b6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317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ef7a0ea7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ef7a0ea7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A0C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636" y="576496"/>
            <a:ext cx="5120514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We’re doing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Eco-Schools!</a:t>
            </a:r>
            <a:endParaRPr sz="6000" b="1" dirty="0">
              <a:solidFill>
                <a:schemeClr val="lt1"/>
              </a:solidFill>
              <a:latin typeface="Avenir Next LT Pro" panose="020B0504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55100E-36BA-C1C5-EB54-D901ECBD327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89905" y="4019909"/>
            <a:ext cx="2655163" cy="839887"/>
            <a:chOff x="7237530" y="4351296"/>
            <a:chExt cx="1607538" cy="508500"/>
          </a:xfrm>
        </p:grpSpPr>
        <p:pic>
          <p:nvPicPr>
            <p:cNvPr id="67" name="Google Shape;67;p14"/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37530" y="4351296"/>
              <a:ext cx="463212" cy="48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4"/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alphaModFix/>
            </a:blip>
            <a:srcRect l="-2432" t="-11865" r="-2432" b="-11865"/>
            <a:stretch/>
          </p:blipFill>
          <p:spPr>
            <a:xfrm>
              <a:off x="7987817" y="4368810"/>
              <a:ext cx="857251" cy="4734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" name="Google Shape;69;p14"/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10800000">
              <a:off x="7876879" y="4351296"/>
              <a:ext cx="0" cy="5085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ADE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7F870-CF52-984B-A871-7869294194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3267" b="17601"/>
          <a:stretch>
            <a:fillRect/>
          </a:stretch>
        </p:blipFill>
        <p:spPr>
          <a:xfrm>
            <a:off x="4808764" y="0"/>
            <a:ext cx="4335236" cy="5143500"/>
          </a:xfrm>
          <a:prstGeom prst="rect">
            <a:avLst/>
          </a:prstGeom>
        </p:spPr>
      </p:pic>
      <p:sp>
        <p:nvSpPr>
          <p:cNvPr id="194" name="Google Shape;194;p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30" y="695547"/>
            <a:ext cx="2795999" cy="10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What is </a:t>
            </a:r>
            <a:br>
              <a:rPr lang="en-GB" sz="3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</a:br>
            <a:r>
              <a:rPr lang="en-GB" sz="3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Eco-Schools?</a:t>
            </a:r>
          </a:p>
        </p:txBody>
      </p:sp>
      <p:sp>
        <p:nvSpPr>
          <p:cNvPr id="195" name="Google Shape;195;p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30" y="1910382"/>
            <a:ext cx="3591975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venir Next LT Pro" panose="020B0504020202020204" pitchFamily="34" charset="0"/>
              </a:rPr>
              <a:t>Eco-Schools is a simple, seven step framework designed to place young people, like us, in control of environmental actions and projects in our school, local community and beyond.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AC7A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7F870-CF52-984B-A871-7869294194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21891" r="21891"/>
          <a:stretch/>
        </p:blipFill>
        <p:spPr>
          <a:xfrm>
            <a:off x="4808764" y="0"/>
            <a:ext cx="4335236" cy="5143500"/>
          </a:xfrm>
          <a:prstGeom prst="rect">
            <a:avLst/>
          </a:prstGeom>
        </p:spPr>
      </p:pic>
      <p:sp>
        <p:nvSpPr>
          <p:cNvPr id="194" name="Google Shape;194;p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30" y="573083"/>
            <a:ext cx="3519107" cy="10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Why are young people taking action?</a:t>
            </a:r>
          </a:p>
        </p:txBody>
      </p:sp>
      <p:sp>
        <p:nvSpPr>
          <p:cNvPr id="195" name="Google Shape;195;p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30" y="2205389"/>
            <a:ext cx="3421133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venir Next LT Pro" panose="020B0504020202020204" pitchFamily="34" charset="0"/>
              </a:rPr>
              <a:t>Climate change is happening now, and the impacts of climate change will only increase in the future. But young people don’t have to be bystanders. We can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233522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403BAA-1831-78B5-7BD4-287B2003FD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16" y="3958"/>
            <a:ext cx="9157016" cy="5139542"/>
          </a:xfrm>
          <a:prstGeom prst="rect">
            <a:avLst/>
          </a:prstGeom>
          <a:solidFill>
            <a:srgbClr val="FBF3E8"/>
          </a:solidFill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C77DFB-BFD4-C069-F9F7-FE4DF0805557}"/>
              </a:ext>
            </a:extLst>
          </p:cNvPr>
          <p:cNvGrpSpPr/>
          <p:nvPr/>
        </p:nvGrpSpPr>
        <p:grpSpPr>
          <a:xfrm>
            <a:off x="511099" y="459596"/>
            <a:ext cx="8121803" cy="3434430"/>
            <a:chOff x="565591" y="459596"/>
            <a:chExt cx="8121803" cy="34344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4E359F-A206-048B-63A6-53F0845F920A}"/>
                </a:ext>
              </a:extLst>
            </p:cNvPr>
            <p:cNvGrpSpPr/>
            <p:nvPr/>
          </p:nvGrpSpPr>
          <p:grpSpPr>
            <a:xfrm>
              <a:off x="607057" y="1478958"/>
              <a:ext cx="3878324" cy="1175676"/>
              <a:chOff x="607057" y="1478958"/>
              <a:chExt cx="3878324" cy="117567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28BEA91-F22F-6C8E-35D0-1DA5C8F7E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607057" y="1659168"/>
                <a:ext cx="734002" cy="815257"/>
              </a:xfrm>
              <a:prstGeom prst="rect">
                <a:avLst/>
              </a:prstGeom>
            </p:spPr>
          </p:pic>
          <p:sp>
            <p:nvSpPr>
              <p:cNvPr id="197" name="Google Shape;197;p25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1496996" y="1478958"/>
                <a:ext cx="2988385" cy="1175676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spAutoFit/>
              </a:bodyPr>
              <a:lstStyle/>
              <a:p>
                <a:pPr marL="0" algn="l">
                  <a:lnSpc>
                    <a:spcPct val="115000"/>
                  </a:lnSpc>
                  <a:buSzPts val="1100"/>
                </a:pPr>
                <a:r>
                  <a:rPr lang="en-GB" sz="1400" b="1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Biodiversity – </a:t>
                </a:r>
                <a:r>
                  <a:rPr lang="en-GB" sz="1400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Activities that support plant, insect, and animal life, across our site, local area, or globally.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242073-5F52-90B1-0865-B85B0584C30A}"/>
                </a:ext>
              </a:extLst>
            </p:cNvPr>
            <p:cNvGrpSpPr/>
            <p:nvPr/>
          </p:nvGrpSpPr>
          <p:grpSpPr>
            <a:xfrm>
              <a:off x="4930470" y="1478958"/>
              <a:ext cx="3756924" cy="927916"/>
              <a:chOff x="4930470" y="1478958"/>
              <a:chExt cx="3756924" cy="9279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317E411-B150-1088-1974-8B6192E30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4930470" y="1548470"/>
                <a:ext cx="710264" cy="788892"/>
              </a:xfrm>
              <a:prstGeom prst="rect">
                <a:avLst/>
              </a:prstGeom>
            </p:spPr>
          </p:pic>
          <p:sp>
            <p:nvSpPr>
              <p:cNvPr id="202" name="Google Shape;202;p25"/>
              <p:cNvSpPr txBox="1">
                <a:spLocks noGrp="1" noRot="1" noMove="1" noResize="1" noEditPoints="1" noAdjustHandles="1" noChangeArrowheads="1" noChangeShapeType="1"/>
              </p:cNvSpPr>
              <p:nvPr>
                <p:ph type="subTitle" idx="1"/>
              </p:nvPr>
            </p:nvSpPr>
            <p:spPr>
              <a:xfrm>
                <a:off x="5699008" y="1478958"/>
                <a:ext cx="2988386" cy="927916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spAutoFit/>
              </a:bodyPr>
              <a:lstStyle/>
              <a:p>
                <a:pPr marL="0" algn="l">
                  <a:lnSpc>
                    <a:spcPct val="115000"/>
                  </a:lnSpc>
                  <a:buSzPts val="1100"/>
                </a:pPr>
                <a:r>
                  <a:rPr lang="en-GB" sz="1400" b="1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Energy – </a:t>
                </a:r>
                <a:r>
                  <a:rPr lang="en-GB" sz="1400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Activities that increase the use of renewable energy and reduce day-to-day usage. </a:t>
                </a:r>
                <a:endParaRPr sz="1400" dirty="0">
                  <a:solidFill>
                    <a:schemeClr val="dk1"/>
                  </a:solidFill>
                  <a:latin typeface="Avenir Next LT Pro" panose="020B0504020202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811E612-CE9A-66AF-72A2-8458129309B8}"/>
                </a:ext>
              </a:extLst>
            </p:cNvPr>
            <p:cNvGrpSpPr/>
            <p:nvPr/>
          </p:nvGrpSpPr>
          <p:grpSpPr>
            <a:xfrm>
              <a:off x="565591" y="2966110"/>
              <a:ext cx="3919790" cy="927916"/>
              <a:chOff x="565591" y="2966110"/>
              <a:chExt cx="3919790" cy="92791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5FB7C2C-E137-8FAF-204A-68C27429C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565591" y="3021601"/>
                <a:ext cx="816935" cy="816935"/>
              </a:xfrm>
              <a:prstGeom prst="rect">
                <a:avLst/>
              </a:prstGeom>
            </p:spPr>
          </p:pic>
          <p:sp>
            <p:nvSpPr>
              <p:cNvPr id="9" name="Google Shape;202;p25">
                <a:extLst>
                  <a:ext uri="{FF2B5EF4-FFF2-40B4-BE49-F238E27FC236}">
                    <a16:creationId xmlns:a16="http://schemas.microsoft.com/office/drawing/2014/main" id="{DEA81AB4-C91A-EA2B-6776-A9ACF5A1E8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96996" y="2966110"/>
                <a:ext cx="2988385" cy="927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l">
                  <a:lnSpc>
                    <a:spcPct val="115000"/>
                  </a:lnSpc>
                  <a:buSzPts val="1100"/>
                </a:pPr>
                <a:r>
                  <a:rPr lang="en-GB" sz="1400" b="1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Global Citizenship - </a:t>
                </a:r>
                <a:r>
                  <a:rPr lang="en-GB" sz="1400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Activities that </a:t>
                </a:r>
                <a:r>
                  <a:rPr lang="en-GB" sz="1400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make our planet more peaceful, sustainable, and fair.</a:t>
                </a:r>
                <a:endParaRPr lang="en-GB" sz="2000" dirty="0">
                  <a:solidFill>
                    <a:schemeClr val="tx1"/>
                  </a:solidFill>
                  <a:latin typeface="Avenir Next LT Pro" panose="020B05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A84CF7-6C08-CE9F-F884-A41A17F28C1D}"/>
                </a:ext>
              </a:extLst>
            </p:cNvPr>
            <p:cNvGrpSpPr/>
            <p:nvPr/>
          </p:nvGrpSpPr>
          <p:grpSpPr>
            <a:xfrm>
              <a:off x="4906430" y="2966110"/>
              <a:ext cx="3780964" cy="927916"/>
              <a:chOff x="4906430" y="2966110"/>
              <a:chExt cx="3780964" cy="92791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34AB733-1652-F63C-6B24-933B34F73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906430" y="3050895"/>
                <a:ext cx="758345" cy="758345"/>
              </a:xfrm>
              <a:prstGeom prst="rect">
                <a:avLst/>
              </a:prstGeom>
            </p:spPr>
          </p:pic>
          <p:sp>
            <p:nvSpPr>
              <p:cNvPr id="8" name="Google Shape;197;p25">
                <a:extLst>
                  <a:ext uri="{FF2B5EF4-FFF2-40B4-BE49-F238E27FC236}">
                    <a16:creationId xmlns:a16="http://schemas.microsoft.com/office/drawing/2014/main" id="{41B43996-55F4-C1CD-979E-DD1CC67A74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9008" y="2966110"/>
                <a:ext cx="2988386" cy="927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l">
                  <a:lnSpc>
                    <a:spcPct val="115000"/>
                  </a:lnSpc>
                  <a:buSzPts val="1100"/>
                </a:pPr>
                <a:r>
                  <a:rPr lang="en-GB" sz="1400" b="1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Healthy Living - </a:t>
                </a:r>
                <a:r>
                  <a:rPr lang="en-GB" sz="1400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Activities that boost the health and wellbeing of both people and planet.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8F739D-6394-2F59-E82F-CB831DD8D368}"/>
                </a:ext>
              </a:extLst>
            </p:cNvPr>
            <p:cNvSpPr txBox="1">
              <a:spLocks/>
            </p:cNvSpPr>
            <p:nvPr/>
          </p:nvSpPr>
          <p:spPr>
            <a:xfrm>
              <a:off x="1380848" y="459596"/>
              <a:ext cx="61369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latin typeface="Avenir Next LT Pro" panose="020B0504020202020204" pitchFamily="34" charset="0"/>
                  <a:ea typeface="Segoe UI Black" panose="020B0A02040204020203" pitchFamily="34" charset="0"/>
                  <a:cs typeface="Poppins" panose="00000500000000000000" pitchFamily="2" charset="0"/>
                </a:rPr>
                <a:t>Across the year, we’ll deliver activities that connect to some of the 10 Eco-Schools topics</a:t>
              </a:r>
              <a:endParaRPr lang="en-GB" sz="2000" dirty="0">
                <a:solidFill>
                  <a:srgbClr val="EB5D25"/>
                </a:solidFill>
                <a:latin typeface="Avenir Next LT Pro" panose="020B0504020202020204" pitchFamily="34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28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403BAA-1831-78B5-7BD4-287B2003FD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16" y="3958"/>
            <a:ext cx="9157016" cy="5139542"/>
          </a:xfrm>
          <a:prstGeom prst="rect">
            <a:avLst/>
          </a:prstGeom>
          <a:solidFill>
            <a:srgbClr val="FBF3E8"/>
          </a:solidFill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799261-AD72-10E7-D84C-7FB8E56C1D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583" y="792620"/>
            <a:ext cx="7890833" cy="3558261"/>
            <a:chOff x="644326" y="625174"/>
            <a:chExt cx="7890833" cy="35582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989D28-C202-CA2B-67F2-0AFC2C9722E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56552" y="2064227"/>
              <a:ext cx="7878607" cy="927916"/>
              <a:chOff x="656552" y="1984375"/>
              <a:chExt cx="7878607" cy="92791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4696764-D523-E3AE-F604-B33A2583032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56552" y="1984375"/>
                <a:ext cx="3781411" cy="927916"/>
                <a:chOff x="656552" y="1969342"/>
                <a:chExt cx="3781411" cy="927916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ADA4E3A4-5C9A-9924-5B16-4A8E712A27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656552" y="2187847"/>
                  <a:ext cx="723211" cy="490906"/>
                </a:xfrm>
                <a:prstGeom prst="rect">
                  <a:avLst/>
                </a:prstGeom>
              </p:spPr>
            </p:pic>
            <p:sp>
              <p:nvSpPr>
                <p:cNvPr id="197" name="Google Shape;197;p25"/>
                <p:cNvSpPr txBox="1">
                  <a:spLocks noGrp="1" noRot="1" noMove="1" noResize="1" noEditPoints="1" noAdjustHandles="1" noChangeArrowheads="1" noChangeShapeType="1"/>
                </p:cNvSpPr>
                <p:nvPr>
                  <p:ph type="subTitle" idx="4294967295"/>
                </p:nvPr>
              </p:nvSpPr>
              <p:spPr>
                <a:xfrm>
                  <a:off x="1575190" y="1969342"/>
                  <a:ext cx="2862773" cy="927916"/>
                </a:xfrm>
                <a:prstGeom prst="rect">
                  <a:avLst/>
                </a:prstGeom>
              </p:spPr>
              <p:txBody>
                <a:bodyPr spcFirstLastPara="1" vert="horz" wrap="square" lIns="91425" tIns="91425" rIns="91425" bIns="91425" rtlCol="0" anchor="t" anchorCtr="0">
                  <a:spAutoFit/>
                </a:bodyPr>
                <a:lstStyle/>
                <a:p>
                  <a:pPr marL="0" indent="0" algn="l">
                    <a:lnSpc>
                      <a:spcPct val="115000"/>
                    </a:lnSpc>
                    <a:buSzPts val="1100"/>
                    <a:buNone/>
                  </a:pPr>
                  <a:r>
                    <a:rPr lang="en-GB" sz="1400" b="1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School Grounds - </a:t>
                  </a:r>
                  <a:r>
                    <a:rPr lang="en-GB" sz="1400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Activities that improve our setting for people, plants, animals, and insects. 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E5A21BF-64E6-9151-33AE-22B7F3B93ED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624178" y="1984375"/>
                <a:ext cx="3910981" cy="927916"/>
                <a:chOff x="4624178" y="1984375"/>
                <a:chExt cx="3910981" cy="92791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E3DBBCA5-C36A-965F-3D0E-70669542F67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4624178" y="2146853"/>
                  <a:ext cx="759210" cy="602960"/>
                </a:xfrm>
                <a:prstGeom prst="rect">
                  <a:avLst/>
                </a:prstGeom>
              </p:spPr>
            </p:pic>
            <p:sp>
              <p:nvSpPr>
                <p:cNvPr id="202" name="Google Shape;202;p25"/>
                <p:cNvSpPr txBox="1">
                  <a:spLocks noGrp="1" noRot="1" noMove="1" noResize="1" noEditPoints="1" noAdjustHandles="1" noChangeArrowheads="1" noChangeShapeType="1"/>
                </p:cNvSpPr>
                <p:nvPr>
                  <p:ph type="subTitle" idx="4294967295"/>
                </p:nvPr>
              </p:nvSpPr>
              <p:spPr>
                <a:xfrm>
                  <a:off x="5594398" y="1984375"/>
                  <a:ext cx="2940761" cy="927916"/>
                </a:xfrm>
                <a:prstGeom prst="rect">
                  <a:avLst/>
                </a:prstGeom>
              </p:spPr>
              <p:txBody>
                <a:bodyPr spcFirstLastPara="1" vert="horz" wrap="square" lIns="91425" tIns="91425" rIns="91425" bIns="91425" rtlCol="0" anchor="t" anchorCtr="0">
                  <a:spAutoFit/>
                </a:bodyPr>
                <a:lstStyle/>
                <a:p>
                  <a:pPr marL="0" indent="0" algn="l">
                    <a:lnSpc>
                      <a:spcPct val="115000"/>
                    </a:lnSpc>
                    <a:buSzPts val="1100"/>
                    <a:buNone/>
                  </a:pPr>
                  <a:r>
                    <a:rPr lang="en-GB" sz="1400" b="1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Transport - </a:t>
                  </a:r>
                  <a:r>
                    <a:rPr lang="en-GB" sz="1400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Activities that promote sustainable travel, cutting carbon emissions. 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F5CB35-91DD-602B-AA5B-30BE0003751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44326" y="3255519"/>
              <a:ext cx="7890833" cy="927916"/>
              <a:chOff x="644326" y="3255519"/>
              <a:chExt cx="7890833" cy="92791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935B9F3-BA8B-2C93-C4C4-CFC1605219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rcRect/>
              <a:stretch/>
            </p:blipFill>
            <p:spPr>
              <a:xfrm rot="161994">
                <a:off x="644326" y="3345646"/>
                <a:ext cx="747662" cy="747662"/>
              </a:xfrm>
              <a:prstGeom prst="rect">
                <a:avLst/>
              </a:prstGeom>
            </p:spPr>
          </p:pic>
          <p:sp>
            <p:nvSpPr>
              <p:cNvPr id="9" name="Google Shape;202;p25">
                <a:extLst>
                  <a:ext uri="{FF2B5EF4-FFF2-40B4-BE49-F238E27FC236}">
                    <a16:creationId xmlns:a16="http://schemas.microsoft.com/office/drawing/2014/main" id="{DEA81AB4-C91A-EA2B-6776-A9ACF5A1E82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75190" y="3255519"/>
                <a:ext cx="2862774" cy="927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l">
                  <a:lnSpc>
                    <a:spcPct val="115000"/>
                  </a:lnSpc>
                  <a:buSzPts val="1100"/>
                </a:pPr>
                <a:r>
                  <a:rPr lang="en-GB" sz="1400" b="1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Waste – </a:t>
                </a:r>
                <a:r>
                  <a:rPr lang="en-GB" sz="1400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Activities that promote the waste hierarchy and send as little waste as possible to landfill.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09FF6ED-BCFB-CDF0-2835-D7AE73390A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691712" y="3407406"/>
                <a:ext cx="624143" cy="624143"/>
              </a:xfrm>
              <a:prstGeom prst="rect">
                <a:avLst/>
              </a:prstGeom>
            </p:spPr>
          </p:pic>
          <p:sp>
            <p:nvSpPr>
              <p:cNvPr id="8" name="Google Shape;197;p25">
                <a:extLst>
                  <a:ext uri="{FF2B5EF4-FFF2-40B4-BE49-F238E27FC236}">
                    <a16:creationId xmlns:a16="http://schemas.microsoft.com/office/drawing/2014/main" id="{41B43996-55F4-C1CD-979E-DD1CC67A747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94398" y="3255519"/>
                <a:ext cx="2940761" cy="927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l">
                  <a:lnSpc>
                    <a:spcPct val="115000"/>
                  </a:lnSpc>
                  <a:buSzPts val="1100"/>
                </a:pPr>
                <a:r>
                  <a:rPr lang="en-GB" sz="1400" b="1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Water – </a:t>
                </a:r>
                <a:r>
                  <a:rPr lang="en-GB" sz="1400" dirty="0">
                    <a:solidFill>
                      <a:schemeClr val="dk1"/>
                    </a:solidFill>
                    <a:latin typeface="Avenir Next LT Pro" panose="020B0504020202020204" pitchFamily="34" charset="0"/>
                  </a:rPr>
                  <a:t>Activities that preserve and appreciate our most important natural resource. 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53E735-E5EB-6B6E-727E-A7F1C6BCF47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4062" y="625174"/>
              <a:ext cx="7861097" cy="1175676"/>
              <a:chOff x="674062" y="625174"/>
              <a:chExt cx="7861097" cy="117567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C996CB7-7C67-D752-2F79-4470CFAFDFF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4062" y="625174"/>
                <a:ext cx="3763901" cy="1175676"/>
                <a:chOff x="674062" y="630587"/>
                <a:chExt cx="3763901" cy="117567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28538C12-675A-C044-86F9-0827A9C9811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rcRect/>
                <a:stretch/>
              </p:blipFill>
              <p:spPr>
                <a:xfrm>
                  <a:off x="674062" y="836238"/>
                  <a:ext cx="688190" cy="764374"/>
                </a:xfrm>
                <a:prstGeom prst="rect">
                  <a:avLst/>
                </a:prstGeom>
              </p:spPr>
            </p:pic>
            <p:sp>
              <p:nvSpPr>
                <p:cNvPr id="6" name="Google Shape;197;p25">
                  <a:extLst>
                    <a:ext uri="{FF2B5EF4-FFF2-40B4-BE49-F238E27FC236}">
                      <a16:creationId xmlns:a16="http://schemas.microsoft.com/office/drawing/2014/main" id="{DDDF4067-BB04-045E-7FF1-EA4218C7335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5190" y="630587"/>
                  <a:ext cx="2862773" cy="1175676"/>
                </a:xfrm>
                <a:prstGeom prst="rect">
                  <a:avLst/>
                </a:prstGeom>
              </p:spPr>
              <p:txBody>
                <a:bodyPr spcFirstLastPara="1" vert="horz" wrap="square" lIns="91425" tIns="91425" rIns="91425" bIns="91425" rtlCol="0" anchor="t" anchorCtr="0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115000"/>
                    </a:lnSpc>
                    <a:spcBef>
                      <a:spcPts val="0"/>
                    </a:spcBef>
                    <a:buSzPts val="1100"/>
                  </a:pPr>
                  <a:r>
                    <a:rPr lang="en-GB" sz="1400" b="1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Litter - </a:t>
                  </a:r>
                  <a:r>
                    <a:rPr lang="en-GB" sz="1400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Activities that </a:t>
                  </a:r>
                  <a:r>
                    <a:rPr lang="en-GB" sz="1400" dirty="0">
                      <a:latin typeface="Avenir Next LT Pro" panose="020B0504020202020204" pitchFamily="34" charset="0"/>
                    </a:rPr>
                    <a:t>empower young people to take responsibility for their local community and reduce litter. </a:t>
                  </a:r>
                  <a:endParaRPr lang="en-GB" sz="1100" dirty="0">
                    <a:latin typeface="Avenir Next LT Pro" panose="020B0504020202020204" pitchFamily="34" charset="0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49A35E5-78EB-E78E-B1A1-40003297041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624178" y="625174"/>
                <a:ext cx="3910981" cy="1175676"/>
                <a:chOff x="4624178" y="625174"/>
                <a:chExt cx="3910981" cy="1175676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40E1EC7-D270-6C24-CEDE-A080CBD9F97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rcRect/>
                <a:stretch/>
              </p:blipFill>
              <p:spPr>
                <a:xfrm>
                  <a:off x="4624178" y="967965"/>
                  <a:ext cx="759210" cy="490095"/>
                </a:xfrm>
                <a:prstGeom prst="rect">
                  <a:avLst/>
                </a:prstGeom>
              </p:spPr>
            </p:pic>
            <p:sp>
              <p:nvSpPr>
                <p:cNvPr id="11" name="Google Shape;202;p25">
                  <a:extLst>
                    <a:ext uri="{FF2B5EF4-FFF2-40B4-BE49-F238E27FC236}">
                      <a16:creationId xmlns:a16="http://schemas.microsoft.com/office/drawing/2014/main" id="{82874D37-E11B-0C54-579B-5A3FABC593B8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94398" y="625174"/>
                  <a:ext cx="2940761" cy="1175676"/>
                </a:xfrm>
                <a:prstGeom prst="rect">
                  <a:avLst/>
                </a:prstGeom>
              </p:spPr>
              <p:txBody>
                <a:bodyPr spcFirstLastPara="1" vert="horz" wrap="square" lIns="91425" tIns="91425" rIns="91425" bIns="91425" rtlCol="0" anchor="t" anchorCtr="0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115000"/>
                    </a:lnSpc>
                    <a:spcBef>
                      <a:spcPts val="0"/>
                    </a:spcBef>
                    <a:buSzPts val="1100"/>
                  </a:pPr>
                  <a:r>
                    <a:rPr lang="en-GB" sz="1400" b="1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Marine – </a:t>
                  </a:r>
                  <a:r>
                    <a:rPr lang="en-GB" sz="1400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Activities that protect and conserve water-based </a:t>
                  </a:r>
                  <a:br>
                    <a:rPr lang="en-GB" sz="1400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</a:br>
                  <a:r>
                    <a:rPr lang="en-GB" sz="1400" dirty="0">
                      <a:solidFill>
                        <a:schemeClr val="dk1"/>
                      </a:solidFill>
                      <a:latin typeface="Avenir Next LT Pro" panose="020B0504020202020204" pitchFamily="34" charset="0"/>
                    </a:rPr>
                    <a:t>eco-systems, such as rivers, canals, and beaches. 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370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8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EE7E4-171C-F6C5-5AAE-8A740FABB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b="32343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solidFill>
            <a:srgbClr val="EA5A0C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7F870-CF52-984B-A871-7869294194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8929" b="1941"/>
          <a:stretch>
            <a:fillRect/>
          </a:stretch>
        </p:blipFill>
        <p:spPr>
          <a:xfrm>
            <a:off x="4808764" y="0"/>
            <a:ext cx="4335236" cy="5143500"/>
          </a:xfrm>
          <a:prstGeom prst="rect">
            <a:avLst/>
          </a:prstGeom>
        </p:spPr>
      </p:pic>
      <p:sp>
        <p:nvSpPr>
          <p:cNvPr id="194" name="Google Shape;194;p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30" y="605740"/>
            <a:ext cx="3519107" cy="733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chemeClr val="lt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What next?</a:t>
            </a:r>
          </a:p>
        </p:txBody>
      </p:sp>
      <p:sp>
        <p:nvSpPr>
          <p:cNvPr id="195" name="Google Shape;195;p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30" y="1397400"/>
            <a:ext cx="3372149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venir Next LT Pro" panose="020B0504020202020204" pitchFamily="34" charset="0"/>
              </a:rPr>
              <a:t>Keep an eye out for our activities in the near future.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lt1"/>
              </a:solidFill>
              <a:latin typeface="Avenir Next LT Pro" panose="020B05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venir Next LT Pro" panose="020B0504020202020204" pitchFamily="34" charset="0"/>
              </a:rPr>
              <a:t>If you would like to know more about Eco-Schools, or would like to join our school’s Eco-Committee, please contact: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lt1"/>
              </a:solidFill>
              <a:latin typeface="Avenir Next LT Pro" panose="020B05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venir Next LT Pro" panose="020B0504020202020204" pitchFamily="34" charset="0"/>
              </a:rPr>
              <a:t>(Insert details)</a:t>
            </a:r>
          </a:p>
        </p:txBody>
      </p:sp>
    </p:spTree>
    <p:extLst>
      <p:ext uri="{BB962C8B-B14F-4D97-AF65-F5344CB8AC3E}">
        <p14:creationId xmlns:p14="http://schemas.microsoft.com/office/powerpoint/2010/main" val="365344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8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73807" y="1592098"/>
            <a:ext cx="4945450" cy="5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3600" b="1" dirty="0">
                <a:solidFill>
                  <a:schemeClr val="dk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Find out more: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eco-schools.org.uk</a:t>
            </a:r>
            <a:endParaRPr sz="3600" b="1" dirty="0">
              <a:solidFill>
                <a:schemeClr val="dk1"/>
              </a:solidFill>
              <a:latin typeface="Avenir Next LT Pro" panose="020B0504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2DBC1-63B2-063F-0579-CE872DBF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 rot="20737683">
            <a:off x="-259791" y="3702365"/>
            <a:ext cx="1788342" cy="1788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DEC36-9526-F363-5904-405CC4116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/>
        </p:blipFill>
        <p:spPr>
          <a:xfrm>
            <a:off x="-205211" y="-620688"/>
            <a:ext cx="1769310" cy="1769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4F8D03-64EA-E17D-5ED8-D80A24A0E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 rot="561779">
            <a:off x="7888326" y="2147474"/>
            <a:ext cx="1746007" cy="1939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701A3-25F5-0754-132E-95A9AAF3AD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 rot="855889">
            <a:off x="-379197" y="1976660"/>
            <a:ext cx="1638318" cy="1819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E3EFE-E3CA-F916-54E4-0F92D5D0C6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/>
          <a:stretch/>
        </p:blipFill>
        <p:spPr>
          <a:xfrm rot="1188843">
            <a:off x="7958101" y="3925370"/>
            <a:ext cx="1543404" cy="1543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7582B-60F0-55EE-AFC0-302D2E61B6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rcRect/>
          <a:stretch/>
        </p:blipFill>
        <p:spPr>
          <a:xfrm rot="20613019">
            <a:off x="7645516" y="-374218"/>
            <a:ext cx="1819090" cy="123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A5746-E693-1365-BED8-E225CD9819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rcRect/>
          <a:stretch/>
        </p:blipFill>
        <p:spPr>
          <a:xfrm rot="1228211">
            <a:off x="7995421" y="885749"/>
            <a:ext cx="1591311" cy="1263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3E7D1E-A55D-E8C8-D0C9-239C0F99CF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rcRect/>
          <a:stretch/>
        </p:blipFill>
        <p:spPr>
          <a:xfrm rot="20933072">
            <a:off x="-120158" y="1072598"/>
            <a:ext cx="1609522" cy="1038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844ca7-4f61-49b2-a594-9d48fa0637f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5E25BB95F1C4FB20765FD232757BC" ma:contentTypeVersion="15" ma:contentTypeDescription="Create a new document." ma:contentTypeScope="" ma:versionID="941287d425919ee9641b7c8423f17e88">
  <xsd:schema xmlns:xsd="http://www.w3.org/2001/XMLSchema" xmlns:xs="http://www.w3.org/2001/XMLSchema" xmlns:p="http://schemas.microsoft.com/office/2006/metadata/properties" xmlns:ns2="c5844ca7-4f61-49b2-a594-9d48fa0637f6" xmlns:ns3="d929d054-fffa-4f45-8cd2-1ca2846464c5" targetNamespace="http://schemas.microsoft.com/office/2006/metadata/properties" ma:root="true" ma:fieldsID="5c24321d99e032cf7d2063021b50ea9c" ns2:_="" ns3:_="">
    <xsd:import namespace="c5844ca7-4f61-49b2-a594-9d48fa0637f6"/>
    <xsd:import namespace="d929d054-fffa-4f45-8cd2-1ca2846464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44ca7-4f61-49b2-a594-9d48fa0637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a9e9309-7886-47f7-97e2-df2bb631c5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9d054-fffa-4f45-8cd2-1ca2846464c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322D5-821F-42AA-9F3E-DC8A2DE38798}">
  <ds:schemaRefs>
    <ds:schemaRef ds:uri="http://schemas.microsoft.com/office/2006/metadata/properties"/>
    <ds:schemaRef ds:uri="http://schemas.microsoft.com/office/infopath/2007/PartnerControls"/>
    <ds:schemaRef ds:uri="7142544d-bb75-46a8-8d15-935ea0f6c27c"/>
    <ds:schemaRef ds:uri="6715175a-2153-4031-b562-73ee1af9b33e"/>
  </ds:schemaRefs>
</ds:datastoreItem>
</file>

<file path=customXml/itemProps2.xml><?xml version="1.0" encoding="utf-8"?>
<ds:datastoreItem xmlns:ds="http://schemas.openxmlformats.org/officeDocument/2006/customXml" ds:itemID="{4CD6DB52-8EAE-456D-BFA9-1B9C5F7E77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4F864F-A0F9-42E9-AA88-37CEC1547420}"/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318</Words>
  <Application>Microsoft Office PowerPoint</Application>
  <PresentationFormat>On-screen Show (16:9)</PresentationFormat>
  <Paragraphs>25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Avenir Next LT Pro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Flint</dc:creator>
  <cp:lastModifiedBy>C Southcombe</cp:lastModifiedBy>
  <cp:revision>7</cp:revision>
  <dcterms:modified xsi:type="dcterms:W3CDTF">2025-10-22T09:57:38Z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0x0101006045E25BB95F1C4FB20765FD232757BC</vt:lpwstr>
  </property>
  <property fmtid="{D5CDD505-2E9C-101B-9397-08002B2CF9AE}" pid="3" name="MediaServiceImageTags">
    <vt:lpwstr/>
  </property>
</Properties>
</file>